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2" r:id="rId6"/>
    <p:sldId id="264" r:id="rId7"/>
    <p:sldId id="257" r:id="rId8"/>
    <p:sldId id="261" r:id="rId9"/>
    <p:sldId id="263" r:id="rId10"/>
  </p:sldIdLst>
  <p:sldSz cx="9144000" cy="6858000" type="screen4x3"/>
  <p:notesSz cx="6858000" cy="9144000"/>
  <p:custDataLst>
    <p:tags r:id="rId1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E9EC"/>
    <a:srgbClr val="6A5650"/>
    <a:srgbClr val="947742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A4464D10-D65C-4582-B7F6-5C7D8C708857}" type="datetimeFigureOut">
              <a:rPr lang="en-US" smtClean="0"/>
              <a:pPr/>
              <a:t>5/5/2013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50FE3391-2DCF-47ED-8DD3-2B528887FBF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64D10-D65C-4582-B7F6-5C7D8C708857}" type="datetimeFigureOut">
              <a:rPr lang="en-US" smtClean="0"/>
              <a:pPr/>
              <a:t>5/5/2013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E3391-2DCF-47ED-8DD3-2B528887FB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64D10-D65C-4582-B7F6-5C7D8C708857}" type="datetimeFigureOut">
              <a:rPr lang="en-US" smtClean="0"/>
              <a:pPr/>
              <a:t>5/5/2013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E3391-2DCF-47ED-8DD3-2B528887FBF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64D10-D65C-4582-B7F6-5C7D8C708857}" type="datetimeFigureOut">
              <a:rPr lang="en-US" smtClean="0"/>
              <a:pPr/>
              <a:t>5/5/2013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E3391-2DCF-47ED-8DD3-2B528887FBF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A4464D10-D65C-4582-B7F6-5C7D8C708857}" type="datetimeFigureOut">
              <a:rPr lang="en-US" smtClean="0"/>
              <a:pPr/>
              <a:t>5/5/2013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50FE3391-2DCF-47ED-8DD3-2B528887FBF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64D10-D65C-4582-B7F6-5C7D8C708857}" type="datetimeFigureOut">
              <a:rPr lang="en-US" smtClean="0"/>
              <a:pPr/>
              <a:t>5/5/2013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E3391-2DCF-47ED-8DD3-2B528887FBF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64D10-D65C-4582-B7F6-5C7D8C708857}" type="datetimeFigureOut">
              <a:rPr lang="en-US" smtClean="0"/>
              <a:pPr/>
              <a:t>5/5/2013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E3391-2DCF-47ED-8DD3-2B528887FBF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64D10-D65C-4582-B7F6-5C7D8C708857}" type="datetimeFigureOut">
              <a:rPr lang="en-US" smtClean="0"/>
              <a:pPr/>
              <a:t>5/5/2013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E3391-2DCF-47ED-8DD3-2B528887FBF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64D10-D65C-4582-B7F6-5C7D8C708857}" type="datetimeFigureOut">
              <a:rPr lang="en-US" smtClean="0"/>
              <a:pPr/>
              <a:t>5/5/2013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E3391-2DCF-47ED-8DD3-2B528887FBF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64D10-D65C-4582-B7F6-5C7D8C708857}" type="datetimeFigureOut">
              <a:rPr lang="en-US" smtClean="0"/>
              <a:pPr/>
              <a:t>5/5/2013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E3391-2DCF-47ED-8DD3-2B528887FBF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64D10-D65C-4582-B7F6-5C7D8C708857}" type="datetimeFigureOut">
              <a:rPr lang="en-US" smtClean="0"/>
              <a:pPr/>
              <a:t>5/5/2013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E3391-2DCF-47ED-8DD3-2B528887FBF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4464D10-D65C-4582-B7F6-5C7D8C708857}" type="datetimeFigureOut">
              <a:rPr lang="en-US" smtClean="0"/>
              <a:pPr/>
              <a:t>5/5/2013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0FE3391-2DCF-47ED-8DD3-2B528887FBF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hu.wikipedia.org/wiki/7_(sz%C3%A1m)" TargetMode="External"/><Relationship Id="rId13" Type="http://schemas.openxmlformats.org/officeDocument/2006/relationships/hyperlink" Target="http://hu.wikipedia.org/wiki/23_(sz%C3%A1m)" TargetMode="External"/><Relationship Id="rId18" Type="http://schemas.openxmlformats.org/officeDocument/2006/relationships/hyperlink" Target="http://hu.wikipedia.org/wiki/43_(sz%C3%A1m)" TargetMode="External"/><Relationship Id="rId26" Type="http://schemas.openxmlformats.org/officeDocument/2006/relationships/hyperlink" Target="http://hu.wikipedia.org/wiki/79_(sz%C3%A1m)" TargetMode="External"/><Relationship Id="rId39" Type="http://schemas.openxmlformats.org/officeDocument/2006/relationships/hyperlink" Target="http://hu.wikipedia.org/wiki/149_(sz%C3%A1m)" TargetMode="External"/><Relationship Id="rId3" Type="http://schemas.openxmlformats.org/officeDocument/2006/relationships/image" Target="../media/image4.jpeg"/><Relationship Id="rId21" Type="http://schemas.openxmlformats.org/officeDocument/2006/relationships/hyperlink" Target="http://hu.wikipedia.org/wiki/59_(sz%C3%A1m)" TargetMode="External"/><Relationship Id="rId34" Type="http://schemas.openxmlformats.org/officeDocument/2006/relationships/hyperlink" Target="http://hu.wikipedia.org/wiki/113_(sz%C3%A1m)" TargetMode="External"/><Relationship Id="rId42" Type="http://schemas.openxmlformats.org/officeDocument/2006/relationships/oleObject" Target="../embeddings/oleObject1.bin"/><Relationship Id="rId7" Type="http://schemas.openxmlformats.org/officeDocument/2006/relationships/hyperlink" Target="http://hu.wikipedia.org/wiki/5_(sz%C3%A1m)" TargetMode="External"/><Relationship Id="rId12" Type="http://schemas.openxmlformats.org/officeDocument/2006/relationships/hyperlink" Target="http://hu.wikipedia.org/wiki/19_(sz%C3%A1m)" TargetMode="External"/><Relationship Id="rId17" Type="http://schemas.openxmlformats.org/officeDocument/2006/relationships/hyperlink" Target="http://hu.wikipedia.org/wiki/41_(sz%C3%A1m)" TargetMode="External"/><Relationship Id="rId25" Type="http://schemas.openxmlformats.org/officeDocument/2006/relationships/hyperlink" Target="http://hu.wikipedia.org/wiki/73_(sz%C3%A1m)" TargetMode="External"/><Relationship Id="rId33" Type="http://schemas.openxmlformats.org/officeDocument/2006/relationships/hyperlink" Target="http://hu.wikipedia.org/wiki/109_(sz%C3%A1m)" TargetMode="External"/><Relationship Id="rId38" Type="http://schemas.openxmlformats.org/officeDocument/2006/relationships/hyperlink" Target="http://hu.wikipedia.org/wiki/139_(sz%C3%A1m)" TargetMode="External"/><Relationship Id="rId2" Type="http://schemas.openxmlformats.org/officeDocument/2006/relationships/slideLayout" Target="../slideLayouts/slideLayout2.xml"/><Relationship Id="rId16" Type="http://schemas.openxmlformats.org/officeDocument/2006/relationships/hyperlink" Target="http://hu.wikipedia.org/wiki/37_(sz%C3%A1m)" TargetMode="External"/><Relationship Id="rId20" Type="http://schemas.openxmlformats.org/officeDocument/2006/relationships/hyperlink" Target="http://hu.wikipedia.org/wiki/53_(sz%C3%A1m)" TargetMode="External"/><Relationship Id="rId29" Type="http://schemas.openxmlformats.org/officeDocument/2006/relationships/hyperlink" Target="http://hu.wikipedia.org/wiki/97_(sz%C3%A1m)" TargetMode="External"/><Relationship Id="rId41" Type="http://schemas.openxmlformats.org/officeDocument/2006/relationships/hyperlink" Target="http://hu.wikipedia.org/wiki/Pr%C3%ADmsz%C3%A1mok_list%C3%A1ja" TargetMode="External"/><Relationship Id="rId1" Type="http://schemas.openxmlformats.org/officeDocument/2006/relationships/vmlDrawing" Target="../drawings/vmlDrawing1.vml"/><Relationship Id="rId6" Type="http://schemas.openxmlformats.org/officeDocument/2006/relationships/hyperlink" Target="http://hu.wikipedia.org/wiki/3_(sz%C3%A1m)" TargetMode="External"/><Relationship Id="rId11" Type="http://schemas.openxmlformats.org/officeDocument/2006/relationships/hyperlink" Target="http://hu.wikipedia.org/wiki/17_(sz%C3%A1m)" TargetMode="External"/><Relationship Id="rId24" Type="http://schemas.openxmlformats.org/officeDocument/2006/relationships/hyperlink" Target="http://hu.wikipedia.org/wiki/71_(sz%C3%A1m)" TargetMode="External"/><Relationship Id="rId32" Type="http://schemas.openxmlformats.org/officeDocument/2006/relationships/hyperlink" Target="http://hu.wikipedia.org/wiki/107_(sz%C3%A1m)" TargetMode="External"/><Relationship Id="rId37" Type="http://schemas.openxmlformats.org/officeDocument/2006/relationships/hyperlink" Target="http://hu.wikipedia.org/wiki/137_(sz%C3%A1m)" TargetMode="External"/><Relationship Id="rId40" Type="http://schemas.openxmlformats.org/officeDocument/2006/relationships/hyperlink" Target="http://hu.wikipedia.org/wiki/151_(sz%C3%A1m)" TargetMode="External"/><Relationship Id="rId5" Type="http://schemas.openxmlformats.org/officeDocument/2006/relationships/hyperlink" Target="http://hu.wikipedia.org/wiki/2_(sz%C3%A1m)" TargetMode="External"/><Relationship Id="rId15" Type="http://schemas.openxmlformats.org/officeDocument/2006/relationships/hyperlink" Target="http://hu.wikipedia.org/wiki/31_(sz%C3%A1m)" TargetMode="External"/><Relationship Id="rId23" Type="http://schemas.openxmlformats.org/officeDocument/2006/relationships/hyperlink" Target="http://hu.wikipedia.org/wiki/67_(sz%C3%A1m)" TargetMode="External"/><Relationship Id="rId28" Type="http://schemas.openxmlformats.org/officeDocument/2006/relationships/hyperlink" Target="http://hu.wikipedia.org/wiki/89_(sz%C3%A1m)" TargetMode="External"/><Relationship Id="rId36" Type="http://schemas.openxmlformats.org/officeDocument/2006/relationships/hyperlink" Target="http://hu.wikipedia.org/wiki/131_(sz%C3%A1m)" TargetMode="External"/><Relationship Id="rId10" Type="http://schemas.openxmlformats.org/officeDocument/2006/relationships/hyperlink" Target="http://hu.wikipedia.org/wiki/13_(sz%C3%A1m)" TargetMode="External"/><Relationship Id="rId19" Type="http://schemas.openxmlformats.org/officeDocument/2006/relationships/hyperlink" Target="http://hu.wikipedia.org/wiki/47_(sz%C3%A1m)" TargetMode="External"/><Relationship Id="rId31" Type="http://schemas.openxmlformats.org/officeDocument/2006/relationships/hyperlink" Target="http://hu.wikipedia.org/wiki/103_(sz%C3%A1m)" TargetMode="External"/><Relationship Id="rId4" Type="http://schemas.openxmlformats.org/officeDocument/2006/relationships/image" Target="../media/image5.jpeg"/><Relationship Id="rId9" Type="http://schemas.openxmlformats.org/officeDocument/2006/relationships/hyperlink" Target="http://hu.wikipedia.org/wiki/11_(sz%C3%A1m)" TargetMode="External"/><Relationship Id="rId14" Type="http://schemas.openxmlformats.org/officeDocument/2006/relationships/hyperlink" Target="http://hu.wikipedia.org/wiki/29_(sz%C3%A1m)" TargetMode="External"/><Relationship Id="rId22" Type="http://schemas.openxmlformats.org/officeDocument/2006/relationships/hyperlink" Target="http://hu.wikipedia.org/wiki/61_(sz%C3%A1m)" TargetMode="External"/><Relationship Id="rId27" Type="http://schemas.openxmlformats.org/officeDocument/2006/relationships/hyperlink" Target="http://hu.wikipedia.org/wiki/83_(sz%C3%A1m)" TargetMode="External"/><Relationship Id="rId30" Type="http://schemas.openxmlformats.org/officeDocument/2006/relationships/hyperlink" Target="http://hu.wikipedia.org/wiki/101_(sz%C3%A1m)" TargetMode="External"/><Relationship Id="rId35" Type="http://schemas.openxmlformats.org/officeDocument/2006/relationships/hyperlink" Target="http://hu.wikipedia.org/wiki/127_(sz%C3%A1m)" TargetMode="External"/><Relationship Id="rId43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hu.wikipedia.org/wiki/2_(sz%C3%A1m)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0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en-US" b="1" dirty="0" err="1" smtClean="0">
                <a:ln/>
                <a:solidFill>
                  <a:schemeClr val="accent3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Oszthat</a:t>
            </a:r>
            <a:r>
              <a:rPr lang="hu-HU" b="1" dirty="0" smtClean="0">
                <a:ln/>
                <a:solidFill>
                  <a:schemeClr val="accent3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ósággal kapcsolatos feladatok pszeudokódban.</a:t>
            </a:r>
            <a:endParaRPr lang="en-US" b="1" dirty="0">
              <a:ln/>
              <a:solidFill>
                <a:schemeClr val="accent3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Prímszámok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n-US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nélkül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van </a:t>
            </a:r>
            <a:r>
              <a:rPr lang="en-US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élet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?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tx1"/>
            </a:solidFill>
            <a:prstDash val="lgDashDotDot"/>
          </a:ln>
        </p:spPr>
        <p:txBody>
          <a:bodyPr>
            <a:normAutofit/>
          </a:bodyPr>
          <a:lstStyle/>
          <a:p>
            <a:r>
              <a:rPr lang="hu-HU" dirty="0" smtClean="0"/>
              <a:t>Prímszámok</a:t>
            </a:r>
            <a:r>
              <a:rPr lang="hu-HU" dirty="0"/>
              <a:t> </a:t>
            </a:r>
            <a:r>
              <a:rPr lang="hu-HU" dirty="0" smtClean="0"/>
              <a:t>alkalmazási területe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ln>
            <a:solidFill>
              <a:schemeClr val="tx1"/>
            </a:solidFill>
            <a:prstDash val="dash"/>
          </a:ln>
        </p:spPr>
        <p:txBody>
          <a:bodyPr>
            <a:normAutofit/>
          </a:bodyPr>
          <a:lstStyle/>
          <a:p>
            <a:pPr>
              <a:buClr>
                <a:schemeClr val="accent5">
                  <a:lumMod val="50000"/>
                </a:schemeClr>
              </a:buClr>
              <a:buSzPct val="150000"/>
              <a:buFont typeface="Webdings" pitchFamily="18" charset="2"/>
              <a:buChar char=""/>
            </a:pPr>
            <a:r>
              <a:rPr lang="hu-HU" sz="2500" dirty="0">
                <a:solidFill>
                  <a:schemeClr val="bg1">
                    <a:lumMod val="65000"/>
                  </a:schemeClr>
                </a:solidFill>
                <a:latin typeface="Georgia" pitchFamily="18" charset="0"/>
                <a:cs typeface="Angsana New" pitchFamily="18" charset="-34"/>
              </a:rPr>
              <a:t>Rendkívül nagy prímszámokat (amelyek nagyobbak, mint 10100) használnak számos nyílt kulcsú titkosítás algoritmusában. A prímeket használják még hasítótáblákhoz (hash tables) és álvéletlenszám-generátorokhoz</a:t>
            </a:r>
            <a:r>
              <a:rPr lang="hu-HU" sz="2500" dirty="0" smtClean="0">
                <a:solidFill>
                  <a:schemeClr val="bg1">
                    <a:lumMod val="65000"/>
                  </a:schemeClr>
                </a:solidFill>
                <a:latin typeface="Georgia" pitchFamily="18" charset="0"/>
                <a:cs typeface="Angsana New" pitchFamily="18" charset="-34"/>
              </a:rPr>
              <a:t>.</a:t>
            </a:r>
          </a:p>
          <a:p>
            <a:pPr>
              <a:buClr>
                <a:schemeClr val="accent5">
                  <a:lumMod val="50000"/>
                </a:schemeClr>
              </a:buClr>
              <a:buSzPct val="150000"/>
              <a:buFont typeface="Webdings" pitchFamily="18" charset="2"/>
              <a:buChar char=""/>
            </a:pPr>
            <a:endParaRPr lang="hu-HU" sz="2500" dirty="0">
              <a:solidFill>
                <a:schemeClr val="bg1">
                  <a:lumMod val="65000"/>
                </a:schemeClr>
              </a:solidFill>
              <a:latin typeface="Georgia" pitchFamily="18" charset="0"/>
              <a:cs typeface="Angsana New" pitchFamily="18" charset="-34"/>
            </a:endParaRPr>
          </a:p>
          <a:p>
            <a:pPr>
              <a:buClr>
                <a:schemeClr val="accent5">
                  <a:lumMod val="50000"/>
                </a:schemeClr>
              </a:buClr>
              <a:buSzPct val="150000"/>
              <a:buFont typeface="Webdings" pitchFamily="18" charset="2"/>
              <a:buChar char=""/>
            </a:pPr>
            <a:r>
              <a:rPr lang="hu-HU" sz="2500" dirty="0">
                <a:solidFill>
                  <a:schemeClr val="bg1">
                    <a:lumMod val="65000"/>
                  </a:schemeClr>
                </a:solidFill>
                <a:latin typeface="Georgia" pitchFamily="18" charset="0"/>
                <a:cs typeface="Angsana New" pitchFamily="18" charset="-34"/>
              </a:rPr>
              <a:t>Kriptográfiai alkalmazásokban (például az RSA nyilvános kulcsú rejtjelezőnél) gyakran van szükség nagy (többszáz jegyű) prímszámok keresésére. Ezt legtöbbször véletlen számok generálásával és prímtesztelésével végzik.</a:t>
            </a:r>
            <a:endParaRPr lang="en-US" sz="2500" dirty="0">
              <a:solidFill>
                <a:schemeClr val="bg1">
                  <a:lumMod val="65000"/>
                </a:schemeClr>
              </a:solidFill>
              <a:latin typeface="Georgia" pitchFamily="18" charset="0"/>
              <a:cs typeface="Angsana New" pitchFamily="18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hoto.jpg"/>
          <p:cNvPicPr>
            <a:picLocks noChangeAspect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477000" y="3107933"/>
            <a:ext cx="2514600" cy="35976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Hány prímszám van?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hu-HU" sz="2500" dirty="0" smtClean="0">
                <a:solidFill>
                  <a:schemeClr val="bg1">
                    <a:lumMod val="65000"/>
                  </a:schemeClr>
                </a:solidFill>
                <a:latin typeface="Georgia" pitchFamily="18" charset="0"/>
              </a:rPr>
              <a:t>Végtelen sok prímszám van. Ennek az állításnak a legrégibb bizonyítását Euklidész adta meg </a:t>
            </a:r>
            <a:r>
              <a:rPr lang="hu-HU" sz="2500" i="1" dirty="0" smtClean="0">
                <a:solidFill>
                  <a:schemeClr val="bg1">
                    <a:lumMod val="65000"/>
                  </a:schemeClr>
                </a:solidFill>
                <a:latin typeface="Georgia" pitchFamily="18" charset="0"/>
              </a:rPr>
              <a:t>Elemek</a:t>
            </a:r>
            <a:r>
              <a:rPr lang="hu-HU" sz="2500" dirty="0" smtClean="0">
                <a:solidFill>
                  <a:schemeClr val="bg1">
                    <a:lumMod val="65000"/>
                  </a:schemeClr>
                </a:solidFill>
                <a:latin typeface="Georgia" pitchFamily="18" charset="0"/>
              </a:rPr>
              <a:t> című munkájában. Euklidész állítása a következő: „a prímszámok darabszáma nagyobb bármely adott (véges) számnál”</a:t>
            </a:r>
            <a:endParaRPr lang="en-US" sz="2500" dirty="0">
              <a:solidFill>
                <a:schemeClr val="bg1">
                  <a:lumMod val="65000"/>
                </a:schemeClr>
              </a:solidFill>
              <a:latin typeface="Georgia" pitchFamily="18" charset="0"/>
            </a:endParaRPr>
          </a:p>
        </p:txBody>
      </p:sp>
      <p:pic>
        <p:nvPicPr>
          <p:cNvPr id="6" name="Picture 5" descr="Euclides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EEE8C8"/>
              </a:clrFrom>
              <a:clrTo>
                <a:srgbClr val="EEE8C8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6286500" y="3048000"/>
            <a:ext cx="2857500" cy="3810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85800" y="3505200"/>
            <a:ext cx="5029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b="1" dirty="0" smtClean="0"/>
              <a:t>Találj példákat a primek használatára?</a:t>
            </a:r>
            <a:endParaRPr lang="en-US" dirty="0"/>
          </a:p>
          <a:p>
            <a:r>
              <a:rPr lang="hu-HU" b="1" dirty="0"/>
              <a:t>Szám prímtényezős felbontása</a:t>
            </a:r>
            <a:r>
              <a:rPr lang="hu-HU" b="1" dirty="0" smtClean="0"/>
              <a:t>.</a:t>
            </a:r>
          </a:p>
          <a:p>
            <a:r>
              <a:rPr lang="hu-HU" b="1" dirty="0" smtClean="0"/>
              <a:t>Definiáld a primszámot!</a:t>
            </a:r>
            <a:endParaRPr lang="en-US" dirty="0"/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85800" y="2514600"/>
            <a:ext cx="6096000" cy="377975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bg1">
                <a:lumMod val="65000"/>
              </a:schemeClr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hu-HU" dirty="0" smtClean="0"/>
              <a:t>A 0 nem prímszám (hiszen végtelen sok osztója van, minden n természetes szám osztja 0=0</a:t>
            </a:r>
            <a:r>
              <a:rPr lang="en-US" dirty="0" smtClean="0"/>
              <a:t>*</a:t>
            </a:r>
            <a:r>
              <a:rPr lang="hu-HU" dirty="0" smtClean="0"/>
              <a:t>n miatt) és - emiatt - nem is felbonthatatlan. Az 1-et, bár „felbonthatatlannak” lenne tekinthető ama tág értelemben, miszerint nincs nem-triviális osztója, mégsem tekintjük prímszámnak (ennek valószínű okát ld. lentebb), és a prímszámoknak mind a matematikai hagyományra épülő, mind az algebrai számelméletben szokásos definíciója (ld. irreducibilis elem). A legelső (legkisebb) pozitív prímszámok a következők: </a:t>
            </a:r>
            <a:r>
              <a:rPr lang="hu-HU" dirty="0" smtClean="0">
                <a:hlinkClick r:id="rId5" tooltip="2 (szám)"/>
              </a:rPr>
              <a:t>2</a:t>
            </a:r>
            <a:r>
              <a:rPr lang="hu-HU" dirty="0" smtClean="0"/>
              <a:t>, </a:t>
            </a:r>
            <a:r>
              <a:rPr lang="hu-HU" dirty="0" smtClean="0">
                <a:hlinkClick r:id="rId6" tooltip="3 (szám)"/>
              </a:rPr>
              <a:t>3</a:t>
            </a:r>
            <a:r>
              <a:rPr lang="hu-HU" dirty="0" smtClean="0"/>
              <a:t>, </a:t>
            </a:r>
            <a:r>
              <a:rPr lang="hu-HU" dirty="0" smtClean="0">
                <a:hlinkClick r:id="rId7" tooltip="5 (szám)"/>
              </a:rPr>
              <a:t>5</a:t>
            </a:r>
            <a:r>
              <a:rPr lang="hu-HU" dirty="0" smtClean="0"/>
              <a:t>, </a:t>
            </a:r>
            <a:r>
              <a:rPr lang="hu-HU" dirty="0" smtClean="0">
                <a:hlinkClick r:id="rId8" tooltip="7 (szám)"/>
              </a:rPr>
              <a:t>7</a:t>
            </a:r>
            <a:r>
              <a:rPr lang="hu-HU" dirty="0" smtClean="0"/>
              <a:t>, </a:t>
            </a:r>
            <a:r>
              <a:rPr lang="hu-HU" dirty="0" smtClean="0">
                <a:hlinkClick r:id="rId9" tooltip="11 (szám)"/>
              </a:rPr>
              <a:t>11</a:t>
            </a:r>
            <a:r>
              <a:rPr lang="hu-HU" dirty="0" smtClean="0"/>
              <a:t>, </a:t>
            </a:r>
            <a:r>
              <a:rPr lang="hu-HU" dirty="0" smtClean="0">
                <a:hlinkClick r:id="rId10" tooltip="13 (szám)"/>
              </a:rPr>
              <a:t>13</a:t>
            </a:r>
            <a:r>
              <a:rPr lang="hu-HU" dirty="0" smtClean="0"/>
              <a:t>, </a:t>
            </a:r>
            <a:r>
              <a:rPr lang="hu-HU" dirty="0" smtClean="0">
                <a:hlinkClick r:id="rId11" tooltip="17 (szám)"/>
              </a:rPr>
              <a:t>17</a:t>
            </a:r>
            <a:r>
              <a:rPr lang="hu-HU" dirty="0" smtClean="0"/>
              <a:t>, </a:t>
            </a:r>
            <a:r>
              <a:rPr lang="hu-HU" dirty="0" smtClean="0">
                <a:hlinkClick r:id="rId12" tooltip="19 (szám)"/>
              </a:rPr>
              <a:t>19</a:t>
            </a:r>
            <a:r>
              <a:rPr lang="hu-HU" dirty="0" smtClean="0"/>
              <a:t>, </a:t>
            </a:r>
            <a:r>
              <a:rPr lang="hu-HU" dirty="0" smtClean="0">
                <a:hlinkClick r:id="rId13" tooltip="23 (szám)"/>
              </a:rPr>
              <a:t>23</a:t>
            </a:r>
            <a:r>
              <a:rPr lang="hu-HU" dirty="0" smtClean="0"/>
              <a:t>, </a:t>
            </a:r>
            <a:r>
              <a:rPr lang="hu-HU" dirty="0" smtClean="0">
                <a:hlinkClick r:id="rId14" tooltip="29 (szám)"/>
              </a:rPr>
              <a:t>29</a:t>
            </a:r>
            <a:r>
              <a:rPr lang="hu-HU" dirty="0" smtClean="0"/>
              <a:t>, </a:t>
            </a:r>
            <a:r>
              <a:rPr lang="hu-HU" dirty="0" smtClean="0">
                <a:hlinkClick r:id="rId15" tooltip="31 (szám)"/>
              </a:rPr>
              <a:t>31</a:t>
            </a:r>
            <a:r>
              <a:rPr lang="hu-HU" dirty="0" smtClean="0"/>
              <a:t>, </a:t>
            </a:r>
            <a:r>
              <a:rPr lang="hu-HU" dirty="0" smtClean="0">
                <a:hlinkClick r:id="rId16" tooltip="37 (szám)"/>
              </a:rPr>
              <a:t>37</a:t>
            </a:r>
            <a:r>
              <a:rPr lang="hu-HU" dirty="0" smtClean="0"/>
              <a:t>, </a:t>
            </a:r>
            <a:r>
              <a:rPr lang="hu-HU" dirty="0" smtClean="0">
                <a:hlinkClick r:id="rId17" tooltip="41 (szám)"/>
              </a:rPr>
              <a:t>41</a:t>
            </a:r>
            <a:r>
              <a:rPr lang="hu-HU" dirty="0" smtClean="0"/>
              <a:t>, </a:t>
            </a:r>
            <a:r>
              <a:rPr lang="hu-HU" dirty="0" smtClean="0">
                <a:hlinkClick r:id="rId18" tooltip="43 (szám)"/>
              </a:rPr>
              <a:t>43</a:t>
            </a:r>
            <a:r>
              <a:rPr lang="hu-HU" dirty="0" smtClean="0"/>
              <a:t>, </a:t>
            </a:r>
            <a:r>
              <a:rPr lang="hu-HU" dirty="0" smtClean="0">
                <a:hlinkClick r:id="rId19" tooltip="47 (szám)"/>
              </a:rPr>
              <a:t>47</a:t>
            </a:r>
            <a:r>
              <a:rPr lang="hu-HU" dirty="0" smtClean="0"/>
              <a:t>, </a:t>
            </a:r>
            <a:r>
              <a:rPr lang="hu-HU" dirty="0" smtClean="0">
                <a:hlinkClick r:id="rId20" tooltip="53 (szám)"/>
              </a:rPr>
              <a:t>53</a:t>
            </a:r>
            <a:r>
              <a:rPr lang="hu-HU" dirty="0" smtClean="0"/>
              <a:t>, </a:t>
            </a:r>
            <a:r>
              <a:rPr lang="hu-HU" dirty="0" smtClean="0">
                <a:hlinkClick r:id="rId21" tooltip="59 (szám)"/>
              </a:rPr>
              <a:t>59</a:t>
            </a:r>
            <a:r>
              <a:rPr lang="hu-HU" dirty="0" smtClean="0"/>
              <a:t>, </a:t>
            </a:r>
            <a:r>
              <a:rPr lang="hu-HU" dirty="0" smtClean="0">
                <a:hlinkClick r:id="rId22" tooltip="61 (szám)"/>
              </a:rPr>
              <a:t>61</a:t>
            </a:r>
            <a:r>
              <a:rPr lang="hu-HU" dirty="0" smtClean="0"/>
              <a:t>, </a:t>
            </a:r>
            <a:r>
              <a:rPr lang="hu-HU" dirty="0" smtClean="0">
                <a:hlinkClick r:id="rId23" tooltip="67 (szám)"/>
              </a:rPr>
              <a:t>67</a:t>
            </a:r>
            <a:r>
              <a:rPr lang="hu-HU" dirty="0" smtClean="0"/>
              <a:t>, </a:t>
            </a:r>
            <a:r>
              <a:rPr lang="hu-HU" dirty="0" smtClean="0">
                <a:hlinkClick r:id="rId24" tooltip="71 (szám)"/>
              </a:rPr>
              <a:t>71</a:t>
            </a:r>
            <a:r>
              <a:rPr lang="hu-HU" dirty="0" smtClean="0"/>
              <a:t>, </a:t>
            </a:r>
            <a:r>
              <a:rPr lang="hu-HU" dirty="0" smtClean="0">
                <a:hlinkClick r:id="rId25" tooltip="73 (szám)"/>
              </a:rPr>
              <a:t>73</a:t>
            </a:r>
            <a:r>
              <a:rPr lang="hu-HU" dirty="0" smtClean="0"/>
              <a:t>, </a:t>
            </a:r>
            <a:r>
              <a:rPr lang="hu-HU" dirty="0" smtClean="0">
                <a:hlinkClick r:id="rId26" tooltip="79 (szám)"/>
              </a:rPr>
              <a:t>79</a:t>
            </a:r>
            <a:r>
              <a:rPr lang="hu-HU" dirty="0" smtClean="0"/>
              <a:t>, </a:t>
            </a:r>
            <a:r>
              <a:rPr lang="hu-HU" dirty="0" smtClean="0">
                <a:hlinkClick r:id="rId27" tooltip="83 (szám)"/>
              </a:rPr>
              <a:t>83</a:t>
            </a:r>
            <a:r>
              <a:rPr lang="hu-HU" dirty="0" smtClean="0"/>
              <a:t>, </a:t>
            </a:r>
            <a:r>
              <a:rPr lang="hu-HU" dirty="0" smtClean="0">
                <a:hlinkClick r:id="rId28" tooltip="89 (szám)"/>
              </a:rPr>
              <a:t>89</a:t>
            </a:r>
            <a:r>
              <a:rPr lang="hu-HU" dirty="0" smtClean="0"/>
              <a:t>, </a:t>
            </a:r>
            <a:r>
              <a:rPr lang="hu-HU" dirty="0" smtClean="0">
                <a:hlinkClick r:id="rId29" tooltip="97 (szám)"/>
              </a:rPr>
              <a:t>97</a:t>
            </a:r>
            <a:r>
              <a:rPr lang="hu-HU" dirty="0" smtClean="0"/>
              <a:t>, </a:t>
            </a:r>
            <a:r>
              <a:rPr lang="hu-HU" dirty="0" smtClean="0">
                <a:hlinkClick r:id="rId30" tooltip="101 (szám)"/>
              </a:rPr>
              <a:t>101</a:t>
            </a:r>
            <a:r>
              <a:rPr lang="hu-HU" dirty="0" smtClean="0"/>
              <a:t>, </a:t>
            </a:r>
            <a:r>
              <a:rPr lang="hu-HU" dirty="0" smtClean="0">
                <a:hlinkClick r:id="rId31" tooltip="103 (szám)"/>
              </a:rPr>
              <a:t>103</a:t>
            </a:r>
            <a:r>
              <a:rPr lang="hu-HU" dirty="0" smtClean="0"/>
              <a:t>, </a:t>
            </a:r>
            <a:r>
              <a:rPr lang="hu-HU" dirty="0" smtClean="0">
                <a:hlinkClick r:id="rId32" tooltip="107 (szám)"/>
              </a:rPr>
              <a:t>107</a:t>
            </a:r>
            <a:r>
              <a:rPr lang="hu-HU" dirty="0" smtClean="0"/>
              <a:t>, </a:t>
            </a:r>
            <a:r>
              <a:rPr lang="hu-HU" dirty="0" smtClean="0">
                <a:hlinkClick r:id="rId33" tooltip="109 (szám)"/>
              </a:rPr>
              <a:t>109</a:t>
            </a:r>
            <a:r>
              <a:rPr lang="hu-HU" dirty="0" smtClean="0"/>
              <a:t>, </a:t>
            </a:r>
            <a:r>
              <a:rPr lang="hu-HU" dirty="0" smtClean="0">
                <a:hlinkClick r:id="rId34" tooltip="113 (szám)"/>
              </a:rPr>
              <a:t>113</a:t>
            </a:r>
            <a:r>
              <a:rPr lang="hu-HU" dirty="0" smtClean="0"/>
              <a:t>, </a:t>
            </a:r>
            <a:r>
              <a:rPr lang="hu-HU" dirty="0" smtClean="0">
                <a:hlinkClick r:id="rId35" tooltip="127 (szám)"/>
              </a:rPr>
              <a:t>127</a:t>
            </a:r>
            <a:r>
              <a:rPr lang="hu-HU" dirty="0" smtClean="0"/>
              <a:t>, </a:t>
            </a:r>
            <a:r>
              <a:rPr lang="hu-HU" dirty="0" smtClean="0">
                <a:hlinkClick r:id="rId36" tooltip="131 (szám)"/>
              </a:rPr>
              <a:t>131</a:t>
            </a:r>
            <a:r>
              <a:rPr lang="hu-HU" dirty="0" smtClean="0"/>
              <a:t>, </a:t>
            </a:r>
            <a:r>
              <a:rPr lang="hu-HU" dirty="0" smtClean="0">
                <a:hlinkClick r:id="rId37" tooltip="137 (szám)"/>
              </a:rPr>
              <a:t>137</a:t>
            </a:r>
            <a:r>
              <a:rPr lang="hu-HU" dirty="0" smtClean="0"/>
              <a:t>, </a:t>
            </a:r>
            <a:r>
              <a:rPr lang="hu-HU" dirty="0" smtClean="0">
                <a:hlinkClick r:id="rId38" tooltip="139 (szám)"/>
              </a:rPr>
              <a:t>139</a:t>
            </a:r>
            <a:r>
              <a:rPr lang="hu-HU" dirty="0" smtClean="0"/>
              <a:t>, </a:t>
            </a:r>
            <a:r>
              <a:rPr lang="hu-HU" dirty="0" smtClean="0">
                <a:hlinkClick r:id="rId39" tooltip="149 (szám)"/>
              </a:rPr>
              <a:t>149</a:t>
            </a:r>
            <a:r>
              <a:rPr lang="hu-HU" dirty="0" smtClean="0"/>
              <a:t>, </a:t>
            </a:r>
            <a:r>
              <a:rPr lang="hu-HU" dirty="0" smtClean="0">
                <a:hlinkClick r:id="rId40" tooltip="151 (szám)"/>
              </a:rPr>
              <a:t>151</a:t>
            </a:r>
            <a:r>
              <a:rPr lang="hu-HU" dirty="0" smtClean="0"/>
              <a:t>, </a:t>
            </a:r>
            <a:r>
              <a:rPr lang="hu-HU" dirty="0" smtClean="0">
                <a:hlinkClick r:id="rId41" tooltip="Prímszámok listája"/>
              </a:rPr>
              <a:t>…</a:t>
            </a:r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>
            <a:off x="0" y="228600"/>
            <a:ext cx="9220200" cy="6096000"/>
            <a:chOff x="1295400" y="76200"/>
            <a:chExt cx="7924800" cy="6705600"/>
          </a:xfrm>
        </p:grpSpPr>
        <p:sp>
          <p:nvSpPr>
            <p:cNvPr id="9" name="Isosceles Triangle 8"/>
            <p:cNvSpPr/>
            <p:nvPr/>
          </p:nvSpPr>
          <p:spPr>
            <a:xfrm>
              <a:off x="1295400" y="76200"/>
              <a:ext cx="7924800" cy="6705600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dirty="0" smtClean="0">
                  <a:solidFill>
                    <a:srgbClr val="FFFF00"/>
                  </a:solidFill>
                </a:rPr>
                <a:t>Tágabb értelemben, ha </a:t>
              </a:r>
              <a:r>
                <a:rPr lang="hu-HU" sz="1400" u="sng" dirty="0" smtClean="0">
                  <a:solidFill>
                    <a:srgbClr val="FFFF00"/>
                  </a:solidFill>
                </a:rPr>
                <a:t>az egész számok gyűrűjében </a:t>
              </a:r>
              <a:r>
                <a:rPr lang="hu-HU" sz="1400" dirty="0" smtClean="0">
                  <a:solidFill>
                    <a:srgbClr val="FFFF00"/>
                  </a:solidFill>
                </a:rPr>
                <a:t>vizsgálódunk, prímszámnak azokat a számokat nevezzük, melyeknek csak pontosan két pozitív osztójuk van. Minden, a természetes számok körében prímnek számító szám az egész számok körében is prím, és ezek ellentettjei is (és ez az összes tágabb értelemben vett prímszám). Pl. 2 és -2, 3 és -3 prímek, és ha z prím, akkor (és csak akkor) -z is az (az algebrai számelmélet nyelvén, a prímek egymáshoz asszociált párokat alkotnak, melyeknek ha rendre csak ha a pozitív tagjait tekintjük, akkor pontosan a természetes számok körében prímnek számító számokat kapjuk). Egy még újabb megfogalmazásban, tágabb értelemben prím egy egész szám akkor, ha abszolút értéke (szűkebb értelemben) prím.</a:t>
              </a:r>
              <a:endParaRPr lang="en-US" sz="1400" dirty="0">
                <a:solidFill>
                  <a:srgbClr val="FFFF00"/>
                </a:solidFill>
              </a:endParaRPr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4495800" y="1714500"/>
              <a:ext cx="1803400" cy="609600"/>
              <a:chOff x="4495800" y="1714500"/>
              <a:chExt cx="1803400" cy="609600"/>
            </a:xfrm>
          </p:grpSpPr>
          <p:sp>
            <p:nvSpPr>
              <p:cNvPr id="10" name="TextBox 9"/>
              <p:cNvSpPr txBox="1"/>
              <p:nvPr/>
            </p:nvSpPr>
            <p:spPr>
              <a:xfrm>
                <a:off x="4495800" y="1905000"/>
                <a:ext cx="16764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err="1" smtClean="0"/>
                  <a:t>Adott</a:t>
                </a:r>
                <a:r>
                  <a:rPr lang="en-US" dirty="0" smtClean="0"/>
                  <a:t> x</a:t>
                </a:r>
                <a:endParaRPr lang="en-US" dirty="0"/>
              </a:p>
            </p:txBody>
          </p:sp>
          <p:graphicFrame>
            <p:nvGraphicFramePr>
              <p:cNvPr id="11" name="Object 10"/>
              <p:cNvGraphicFramePr>
                <a:graphicFrameLocks noChangeAspect="1"/>
              </p:cNvGraphicFramePr>
              <p:nvPr/>
            </p:nvGraphicFramePr>
            <p:xfrm>
              <a:off x="5272088" y="1714500"/>
              <a:ext cx="1027112" cy="609600"/>
            </p:xfrm>
            <a:graphic>
              <a:graphicData uri="http://schemas.openxmlformats.org/presentationml/2006/ole">
                <p:oleObj spid="_x0000_s15362" name="Equation" r:id="rId42" imgW="317160" imgH="203040" progId="Equation.3">
                  <p:embed/>
                </p:oleObj>
              </a:graphicData>
            </a:graphic>
          </p:graphicFrame>
        </p:grpSp>
      </p:grpSp>
      <p:grpSp>
        <p:nvGrpSpPr>
          <p:cNvPr id="15" name="Group 14"/>
          <p:cNvGrpSpPr/>
          <p:nvPr/>
        </p:nvGrpSpPr>
        <p:grpSpPr>
          <a:xfrm>
            <a:off x="3657600" y="2438400"/>
            <a:ext cx="1844675" cy="609600"/>
            <a:chOff x="4572000" y="2286000"/>
            <a:chExt cx="1844675" cy="609600"/>
          </a:xfrm>
        </p:grpSpPr>
        <p:graphicFrame>
          <p:nvGraphicFramePr>
            <p:cNvPr id="15363" name="Object 3"/>
            <p:cNvGraphicFramePr>
              <a:graphicFrameLocks noChangeAspect="1"/>
            </p:cNvGraphicFramePr>
            <p:nvPr/>
          </p:nvGraphicFramePr>
          <p:xfrm>
            <a:off x="5430838" y="2286000"/>
            <a:ext cx="985837" cy="609600"/>
          </p:xfrm>
          <a:graphic>
            <a:graphicData uri="http://schemas.openxmlformats.org/presentationml/2006/ole">
              <p:oleObj spid="_x0000_s15363" name="Equation" r:id="rId43" imgW="304560" imgH="203040" progId="Equation.3">
                <p:embed/>
              </p:oleObj>
            </a:graphicData>
          </a:graphic>
        </p:graphicFrame>
        <p:sp>
          <p:nvSpPr>
            <p:cNvPr id="13" name="TextBox 12"/>
            <p:cNvSpPr txBox="1"/>
            <p:nvPr/>
          </p:nvSpPr>
          <p:spPr>
            <a:xfrm>
              <a:off x="4572000" y="2438400"/>
              <a:ext cx="1676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Adott</a:t>
              </a:r>
              <a:r>
                <a:rPr lang="en-US" dirty="0" smtClean="0"/>
                <a:t> x</a:t>
              </a:r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0" presetClass="entr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674688"/>
          </a:xfrm>
        </p:spPr>
        <p:txBody>
          <a:bodyPr/>
          <a:lstStyle/>
          <a:p>
            <a:r>
              <a:rPr lang="hu-HU" dirty="0"/>
              <a:t>Eratoszthenész szitája </a:t>
            </a:r>
            <a:endParaRPr lang="en-US" dirty="0"/>
          </a:p>
        </p:txBody>
      </p:sp>
      <p:pic>
        <p:nvPicPr>
          <p:cNvPr id="4" name="Content Placeholder 3" descr="erastothenes.jpg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 t="23819" b="23819"/>
          <a:stretch>
            <a:fillRect/>
          </a:stretch>
        </p:blipFill>
        <p:spPr/>
      </p:pic>
      <p:sp>
        <p:nvSpPr>
          <p:cNvPr id="6" name="Rectangle 5"/>
          <p:cNvSpPr/>
          <p:nvPr/>
        </p:nvSpPr>
        <p:spPr>
          <a:xfrm>
            <a:off x="457200" y="1905000"/>
            <a:ext cx="8229600" cy="464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u-HU" b="1" dirty="0" smtClean="0"/>
              <a:t>Naiv </a:t>
            </a:r>
            <a:r>
              <a:rPr lang="hu-HU" b="1" dirty="0"/>
              <a:t>módszer </a:t>
            </a:r>
            <a:endParaRPr lang="en-US" b="1" dirty="0"/>
          </a:p>
          <a:p>
            <a:r>
              <a:rPr lang="hu-HU" dirty="0"/>
              <a:t>A legegyszerűbb módszer a következő: az adott egész számot sorra elosztjuk a nála határozottan kisebb pozitív egész számokkal. Ha van ezek között olyan, 1-től különböző szám, ami az adott egész számnak osztója, akkor a szám nem prím; ellenben viszont, ha nincs, </a:t>
            </a:r>
            <a:r>
              <a:rPr lang="hu-HU" dirty="0">
                <a:solidFill>
                  <a:srgbClr val="002060"/>
                </a:solidFill>
              </a:rPr>
              <a:t>akkor ez a szám egy prímszám</a:t>
            </a:r>
            <a:r>
              <a:rPr lang="hu-HU" dirty="0"/>
              <a:t>.</a:t>
            </a:r>
            <a:endParaRPr lang="en-US" dirty="0"/>
          </a:p>
          <a:p>
            <a:r>
              <a:rPr lang="hu-HU" dirty="0"/>
              <a:t>Egy nagyon primitív pszeudokód formájában a következőképp „algoritmizálhatjuk” ezt:</a:t>
            </a:r>
            <a:endParaRPr lang="en-US" dirty="0"/>
          </a:p>
          <a:p>
            <a:pPr lvl="0"/>
            <a:r>
              <a:rPr lang="hu-HU" dirty="0"/>
              <a:t>1). legyen s=2; és olvassuk be a tesztelendő n egész számot,</a:t>
            </a:r>
            <a:endParaRPr lang="en-US" dirty="0"/>
          </a:p>
          <a:p>
            <a:pPr lvl="0"/>
            <a:r>
              <a:rPr lang="hu-HU" dirty="0"/>
              <a:t>2). ha n=0 vagy n=1, akkor sem nem prím, sem nem összetett; STOP; ha n&gt;2, menjünk 3).-ra</a:t>
            </a:r>
            <a:endParaRPr lang="en-US" dirty="0"/>
          </a:p>
          <a:p>
            <a:pPr lvl="0"/>
            <a:r>
              <a:rPr lang="hu-HU" dirty="0"/>
              <a:t>3). Képezzük az m=&lt;n mod s&gt; maradékot; ha ez 0 </a:t>
            </a:r>
            <a:r>
              <a:rPr lang="hu-HU" i="1" dirty="0"/>
              <a:t>és</a:t>
            </a:r>
            <a:r>
              <a:rPr lang="hu-HU" dirty="0"/>
              <a:t> m&lt;n, akkor n nem prím, STOP; ha m=n, akkor n prím, STOP; ha pedig az előző esetek egyike sem teljesül, ekkor tehát m&lt;n </a:t>
            </a:r>
            <a:r>
              <a:rPr lang="hu-HU" i="1" dirty="0"/>
              <a:t>és</a:t>
            </a:r>
            <a:r>
              <a:rPr lang="hu-HU" dirty="0"/>
              <a:t> m nem nulla, legyen s=s+1, és menjünk 3).-ra</a:t>
            </a:r>
            <a:r>
              <a:rPr lang="hu-HU" dirty="0" smtClean="0"/>
              <a:t>.</a:t>
            </a:r>
            <a:endParaRPr lang="en-US" dirty="0"/>
          </a:p>
        </p:txBody>
      </p:sp>
      <p:sp>
        <p:nvSpPr>
          <p:cNvPr id="7" name="Text Placeholder 4"/>
          <p:cNvSpPr txBox="1">
            <a:spLocks/>
          </p:cNvSpPr>
          <p:nvPr/>
        </p:nvSpPr>
        <p:spPr>
          <a:xfrm>
            <a:off x="457200" y="914400"/>
            <a:ext cx="8229600" cy="533400"/>
          </a:xfrm>
          <a:prstGeom prst="rect">
            <a:avLst/>
          </a:prstGeom>
          <a:solidFill>
            <a:srgbClr val="6A5650">
              <a:alpha val="67843"/>
            </a:srgbClr>
          </a:solidFill>
        </p:spPr>
        <p:txBody>
          <a:bodyPr vert="horz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Hol alkalmazod  ezt a keres</a:t>
            </a:r>
            <a:r>
              <a:rPr kumimoji="0" lang="hu-HU" sz="1400" b="0" i="0" u="none" strike="noStrike" kern="1200" cap="none" spc="0" normalizeH="0" baseline="0" noProof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ési, kiválogatást végző módszert?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71600" y="1459468"/>
            <a:ext cx="4495800" cy="369332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 rtlCol="0">
            <a:spAutoFit/>
          </a:bodyPr>
          <a:lstStyle/>
          <a:p>
            <a:r>
              <a:rPr lang="en-US" dirty="0" smtClean="0"/>
              <a:t>D</a:t>
            </a:r>
            <a:r>
              <a:rPr lang="hu-HU" dirty="0" smtClean="0"/>
              <a:t>öntsd el egy számról, hogy prím!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Szekvenciális keresés</a:t>
            </a:r>
            <a:endParaRPr lang="en-US" dirty="0"/>
          </a:p>
        </p:txBody>
      </p:sp>
      <p:pic>
        <p:nvPicPr>
          <p:cNvPr id="4" name="Content Placeholder 3" descr="erastothenes.jpg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 t="23819" b="23819"/>
          <a:stretch>
            <a:fillRect/>
          </a:stretch>
        </p:blipFill>
        <p:spPr/>
      </p:pic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hu-HU" dirty="0" smtClean="0"/>
              <a:t>Keresd ki 1-től n-ig, ahol n egy természetes szám a prímeket! Hogyan jársz el. Írd le a lépéseket.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57200" y="1905000"/>
            <a:ext cx="8229600" cy="4648200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/>
          </a:p>
        </p:txBody>
      </p:sp>
      <p:pic>
        <p:nvPicPr>
          <p:cNvPr id="7" name="Picture 6" descr="250px-Bleistift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35600" y="1981200"/>
            <a:ext cx="3175000" cy="2387600"/>
          </a:xfrm>
          <a:prstGeom prst="rect">
            <a:avLst/>
          </a:prstGeom>
        </p:spPr>
      </p:pic>
      <p:pic>
        <p:nvPicPr>
          <p:cNvPr id="8" name="Picture 7" descr="lap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14400" y="2133600"/>
            <a:ext cx="3962400" cy="42049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Szekvenciális keresés</a:t>
            </a:r>
            <a:endParaRPr lang="en-US" dirty="0"/>
          </a:p>
        </p:txBody>
      </p:sp>
      <p:pic>
        <p:nvPicPr>
          <p:cNvPr id="4" name="Content Placeholder 3" descr="erastothenes.jpg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 t="23819" b="23819"/>
          <a:stretch>
            <a:fillRect/>
          </a:stretch>
        </p:blipFill>
        <p:spPr/>
      </p:pic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hu-HU" dirty="0" smtClean="0"/>
              <a:t>Keresd meg anélkül a prímeket 1-től n-ig,  hogy minden közbeeső számról eldöntöd, hogy prim-e vagy sem!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57200" y="1905000"/>
            <a:ext cx="8229600" cy="4648200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/>
          </a:p>
        </p:txBody>
      </p:sp>
      <p:pic>
        <p:nvPicPr>
          <p:cNvPr id="7" name="Picture 6" descr="250px-Bleistift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35600" y="1981200"/>
            <a:ext cx="3175000" cy="2387600"/>
          </a:xfrm>
          <a:prstGeom prst="rect">
            <a:avLst/>
          </a:prstGeom>
        </p:spPr>
      </p:pic>
      <p:pic>
        <p:nvPicPr>
          <p:cNvPr id="8" name="Picture 7" descr="lap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14400" y="2133600"/>
            <a:ext cx="3962400" cy="420499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715000" y="4953000"/>
            <a:ext cx="2514600" cy="369332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hu-HU" dirty="0" smtClean="0"/>
              <a:t>Adj ötletet!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" dur="indefinite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1" dur="indefinite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Eratoszthenész szitája </a:t>
            </a:r>
            <a:endParaRPr lang="en-US" dirty="0"/>
          </a:p>
        </p:txBody>
      </p:sp>
      <p:pic>
        <p:nvPicPr>
          <p:cNvPr id="4" name="Content Placeholder 3" descr="erastothenes.jpg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 t="23819" b="23819"/>
          <a:stretch>
            <a:fillRect/>
          </a:stretch>
        </p:blipFill>
        <p:spPr/>
      </p:pic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>
          <a:solidFill>
            <a:srgbClr val="6A5650">
              <a:alpha val="67843"/>
            </a:srgbClr>
          </a:solidFill>
        </p:spPr>
        <p:txBody>
          <a:bodyPr/>
          <a:lstStyle/>
          <a:p>
            <a:r>
              <a:rPr lang="en-US" dirty="0" err="1" smtClean="0">
                <a:solidFill>
                  <a:srgbClr val="FFFF00"/>
                </a:solidFill>
              </a:rPr>
              <a:t>Hol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alkalmazod</a:t>
            </a:r>
            <a:r>
              <a:rPr lang="en-US" dirty="0" smtClean="0">
                <a:solidFill>
                  <a:srgbClr val="FFFF00"/>
                </a:solidFill>
              </a:rPr>
              <a:t>  </a:t>
            </a:r>
            <a:r>
              <a:rPr lang="en-US" dirty="0" err="1" smtClean="0">
                <a:solidFill>
                  <a:srgbClr val="FFFF00"/>
                </a:solidFill>
              </a:rPr>
              <a:t>ezt</a:t>
            </a:r>
            <a:r>
              <a:rPr lang="en-US" dirty="0" smtClean="0">
                <a:solidFill>
                  <a:srgbClr val="FFFF00"/>
                </a:solidFill>
              </a:rPr>
              <a:t> a </a:t>
            </a:r>
            <a:r>
              <a:rPr lang="en-US" dirty="0" err="1" smtClean="0">
                <a:solidFill>
                  <a:srgbClr val="FFFF00"/>
                </a:solidFill>
              </a:rPr>
              <a:t>keres</a:t>
            </a:r>
            <a:r>
              <a:rPr lang="hu-HU" dirty="0" smtClean="0">
                <a:solidFill>
                  <a:srgbClr val="FFFF00"/>
                </a:solidFill>
              </a:rPr>
              <a:t>ési, kiválogatást végző módszert?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57200" y="1905000"/>
            <a:ext cx="8229600" cy="464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85800" y="1828800"/>
            <a:ext cx="77724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b="1" dirty="0"/>
              <a:t>Eratoszthenész szitája</a:t>
            </a:r>
            <a:r>
              <a:rPr lang="hu-HU" dirty="0"/>
              <a:t> a neves ókori görög matematikus, Eratoszthenész módszere, melynek segítségével egyszerű kizárásos algoritmussal megállapíthatjuk, hogy melyek a prímszámok – papíron például a legkönnyebben 1 és 100 között.</a:t>
            </a:r>
            <a:endParaRPr lang="en-US" dirty="0"/>
          </a:p>
          <a:p>
            <a:r>
              <a:rPr lang="hu-HU" b="1" dirty="0" smtClean="0"/>
              <a:t>Az algoritmus</a:t>
            </a:r>
            <a:endParaRPr lang="en-US" dirty="0" smtClean="0"/>
          </a:p>
          <a:p>
            <a:r>
              <a:rPr lang="hu-HU" dirty="0" smtClean="0"/>
              <a:t>1. Írjuk </a:t>
            </a:r>
            <a:r>
              <a:rPr lang="hu-HU" dirty="0"/>
              <a:t>fel a számokat egymás alá </a:t>
            </a:r>
            <a:r>
              <a:rPr lang="hu-HU" dirty="0">
                <a:hlinkClick r:id="rId3" tooltip="2 (szám)"/>
              </a:rPr>
              <a:t>2</a:t>
            </a:r>
            <a:r>
              <a:rPr lang="hu-HU" dirty="0"/>
              <a:t>-től ameddig a prímtesztet elvégezni kívánjuk</a:t>
            </a:r>
            <a:r>
              <a:rPr lang="hu-HU" dirty="0" smtClean="0"/>
              <a:t>. </a:t>
            </a:r>
            <a:r>
              <a:rPr lang="hu-HU" dirty="0"/>
              <a:t>Ez lesz az A lista. (Az animáció bal oldalán.)</a:t>
            </a:r>
            <a:endParaRPr lang="en-US" dirty="0"/>
          </a:p>
          <a:p>
            <a:endParaRPr lang="hu-HU" dirty="0" smtClean="0"/>
          </a:p>
          <a:p>
            <a:endParaRPr lang="hu-HU" dirty="0"/>
          </a:p>
          <a:p>
            <a:r>
              <a:rPr lang="hu-HU" dirty="0"/>
              <a:t>2. Kezdjünk egy B listát 2-vel, az első prím számmal. (Az animáció jobb oldalán.)</a:t>
            </a:r>
            <a:endParaRPr lang="en-US" dirty="0"/>
          </a:p>
          <a:p>
            <a:r>
              <a:rPr lang="hu-HU" dirty="0"/>
              <a:t>3. Húzzuk le 2-t és az összes többszörösét az A </a:t>
            </a:r>
            <a:r>
              <a:rPr lang="hu-HU" dirty="0" smtClean="0"/>
              <a:t>listáról.</a:t>
            </a:r>
            <a:endParaRPr lang="hu-HU" dirty="0"/>
          </a:p>
          <a:p>
            <a:endParaRPr lang="hu-HU" dirty="0" smtClean="0"/>
          </a:p>
          <a:p>
            <a:endParaRPr lang="en-US" dirty="0"/>
          </a:p>
          <a:p>
            <a:r>
              <a:rPr lang="hu-HU" dirty="0"/>
              <a:t>4. Az első át nem húzott szám az A listán a következő prím. Írjuk fel a B listára.</a:t>
            </a:r>
            <a:endParaRPr lang="en-US" dirty="0"/>
          </a:p>
          <a:p>
            <a:r>
              <a:rPr lang="hu-HU" dirty="0"/>
              <a:t>5. Húzzuk át az így megtalált következő prímet és az összes többszörösét</a:t>
            </a:r>
            <a:r>
              <a:rPr lang="hu-HU" dirty="0" smtClean="0"/>
              <a:t>.</a:t>
            </a:r>
          </a:p>
          <a:p>
            <a:endParaRPr lang="hu-HU" dirty="0" smtClean="0"/>
          </a:p>
          <a:p>
            <a:endParaRPr lang="hu-HU" dirty="0"/>
          </a:p>
          <a:p>
            <a:r>
              <a:rPr lang="hu-HU" dirty="0"/>
              <a:t>6. Ismételjük a 3–5. lépéseket, amíg az A listán nincs minden szám áthúzva.</a:t>
            </a:r>
            <a:endParaRPr lang="en-US" dirty="0"/>
          </a:p>
          <a:p>
            <a:endParaRPr lang="hu-HU" dirty="0" smtClean="0"/>
          </a:p>
          <a:p>
            <a:endParaRPr lang="hu-HU" dirty="0"/>
          </a:p>
          <a:p>
            <a:endParaRPr lang="hu-HU" dirty="0" smtClean="0"/>
          </a:p>
          <a:p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838202" y="3657600"/>
          <a:ext cx="6095998" cy="248412"/>
        </p:xfrm>
        <a:graphic>
          <a:graphicData uri="http://schemas.openxmlformats.org/drawingml/2006/table">
            <a:tbl>
              <a:tblPr/>
              <a:tblGrid>
                <a:gridCol w="320842"/>
                <a:gridCol w="320842"/>
                <a:gridCol w="320842"/>
                <a:gridCol w="320842"/>
                <a:gridCol w="320842"/>
                <a:gridCol w="320842"/>
                <a:gridCol w="320842"/>
                <a:gridCol w="320842"/>
                <a:gridCol w="320842"/>
                <a:gridCol w="320842"/>
                <a:gridCol w="320842"/>
                <a:gridCol w="320842"/>
                <a:gridCol w="320842"/>
                <a:gridCol w="320842"/>
                <a:gridCol w="320842"/>
                <a:gridCol w="320842"/>
                <a:gridCol w="320842"/>
                <a:gridCol w="320842"/>
                <a:gridCol w="320842"/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1C4A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1C4A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1C4A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1C4A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1C4A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1C4A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1C4A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1C4A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1C4A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1C4A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1C4A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1C4A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1C4A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1C4A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1C4A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1C4A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18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1C4A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19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1C4A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1C4AD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838200" y="4800600"/>
          <a:ext cx="6095998" cy="248412"/>
        </p:xfrm>
        <a:graphic>
          <a:graphicData uri="http://schemas.openxmlformats.org/drawingml/2006/table">
            <a:tbl>
              <a:tblPr/>
              <a:tblGrid>
                <a:gridCol w="320842"/>
                <a:gridCol w="320842"/>
                <a:gridCol w="320842"/>
                <a:gridCol w="320842"/>
                <a:gridCol w="320842"/>
                <a:gridCol w="320842"/>
                <a:gridCol w="320842"/>
                <a:gridCol w="320842"/>
                <a:gridCol w="320842"/>
                <a:gridCol w="320842"/>
                <a:gridCol w="320842"/>
                <a:gridCol w="320842"/>
                <a:gridCol w="320842"/>
                <a:gridCol w="320842"/>
                <a:gridCol w="320842"/>
                <a:gridCol w="320842"/>
                <a:gridCol w="320842"/>
                <a:gridCol w="320842"/>
                <a:gridCol w="320842"/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1C4A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strike="sngStrike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1C4A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strike="sngStrike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1C4A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strike="sngStrike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1C4A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strike="sngStrike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1C4A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strike="sngStrike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1C4A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strike="sng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1C4A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strike="sngStrike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1C4A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strike="sngStrike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19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1C4A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strike="sng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838202" y="5923788"/>
          <a:ext cx="6095998" cy="248412"/>
        </p:xfrm>
        <a:graphic>
          <a:graphicData uri="http://schemas.openxmlformats.org/drawingml/2006/table">
            <a:tbl>
              <a:tblPr/>
              <a:tblGrid>
                <a:gridCol w="320842"/>
                <a:gridCol w="320842"/>
                <a:gridCol w="320842"/>
                <a:gridCol w="320842"/>
                <a:gridCol w="320842"/>
                <a:gridCol w="320842"/>
                <a:gridCol w="320842"/>
                <a:gridCol w="320842"/>
                <a:gridCol w="320842"/>
                <a:gridCol w="320842"/>
                <a:gridCol w="320842"/>
                <a:gridCol w="320842"/>
                <a:gridCol w="320842"/>
                <a:gridCol w="320842"/>
                <a:gridCol w="320842"/>
                <a:gridCol w="320842"/>
                <a:gridCol w="320842"/>
                <a:gridCol w="320842"/>
                <a:gridCol w="320842"/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strike="sngStrike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1C4A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strike="sngStrike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1C4A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strike="sngStrike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strike="sngStrike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strike="sng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1C4A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strike="sng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1C4A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strike="sngStrike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strike="sngStrike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strike="sngStrike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1C4A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strike="sngStrike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19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1C4A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strike="sng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5638800" y="1295400"/>
            <a:ext cx="2438400" cy="36933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hu-HU" dirty="0" smtClean="0"/>
              <a:t>Animáció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457200" y="1905000"/>
            <a:ext cx="8229600" cy="464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/>
          </a:p>
        </p:txBody>
      </p:sp>
      <p:pic>
        <p:nvPicPr>
          <p:cNvPr id="13" name="Picture 12" descr="Animation_Sieve_of_Eratosth_HU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62000" y="2438400"/>
            <a:ext cx="4238625" cy="351472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85800" y="20574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animáció bal oldala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048000" y="20574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animáció jobb oldala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6" grpId="0" animBg="1"/>
      <p:bldP spid="12" grpId="0" animBg="1"/>
      <p:bldP spid="14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Eratoszthenész szitája </a:t>
            </a:r>
            <a:endParaRPr lang="en-US" dirty="0"/>
          </a:p>
        </p:txBody>
      </p:sp>
      <p:pic>
        <p:nvPicPr>
          <p:cNvPr id="4" name="Content Placeholder 3" descr="erastothenes.jpg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 t="23819" b="23819"/>
          <a:stretch>
            <a:fillRect/>
          </a:stretch>
        </p:blipFill>
        <p:spPr/>
      </p:pic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A csapatok végezzék el az A3-as lapon a szűrést négy különböző intervallumra. Minden csapattag egy bizonyos intervallumon dolgozzon.</a:t>
            </a:r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200400" y="2133600"/>
            <a:ext cx="2286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3" name="Picture 12" descr="inte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600" y="2057400"/>
            <a:ext cx="2029108" cy="1247949"/>
          </a:xfrm>
          <a:prstGeom prst="rect">
            <a:avLst/>
          </a:prstGeom>
        </p:spPr>
      </p:pic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2819400" y="2438400"/>
          <a:ext cx="3048000" cy="3429000"/>
        </p:xfrm>
        <a:graphic>
          <a:graphicData uri="http://schemas.openxmlformats.org/drawingml/2006/table">
            <a:tbl>
              <a:tblPr firstRow="1" bandRow="1"/>
              <a:tblGrid>
                <a:gridCol w="609600"/>
                <a:gridCol w="609600"/>
                <a:gridCol w="609600"/>
                <a:gridCol w="609600"/>
                <a:gridCol w="609600"/>
              </a:tblGrid>
              <a:tr h="857250">
                <a:tc>
                  <a:txBody>
                    <a:bodyPr/>
                    <a:lstStyle/>
                    <a:p>
                      <a:pPr marL="342900" indent="-342900" algn="ctr">
                        <a:buFontTx/>
                        <a:buNone/>
                      </a:pPr>
                      <a:r>
                        <a:rPr lang="hu-HU" dirty="0" smtClean="0">
                          <a:solidFill>
                            <a:srgbClr val="002060"/>
                          </a:solidFill>
                        </a:rPr>
                        <a:t>1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algn="ctr">
                        <a:buFontTx/>
                        <a:buNone/>
                      </a:pPr>
                      <a:r>
                        <a:rPr lang="hu-HU" dirty="0" smtClean="0">
                          <a:solidFill>
                            <a:srgbClr val="002060"/>
                          </a:solidFill>
                        </a:rPr>
                        <a:t>2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algn="ctr">
                        <a:buFontTx/>
                        <a:buNone/>
                      </a:pPr>
                      <a:r>
                        <a:rPr lang="hu-HU" dirty="0" smtClean="0">
                          <a:solidFill>
                            <a:srgbClr val="002060"/>
                          </a:solidFill>
                        </a:rPr>
                        <a:t>3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algn="ctr">
                        <a:buFontTx/>
                        <a:buNone/>
                      </a:pPr>
                      <a:r>
                        <a:rPr lang="hu-HU" dirty="0" smtClean="0">
                          <a:solidFill>
                            <a:srgbClr val="002060"/>
                          </a:solidFill>
                        </a:rPr>
                        <a:t>4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algn="ctr">
                        <a:buFontTx/>
                        <a:buNone/>
                      </a:pPr>
                      <a:r>
                        <a:rPr lang="hu-HU" dirty="0" smtClean="0">
                          <a:solidFill>
                            <a:srgbClr val="002060"/>
                          </a:solidFill>
                        </a:rPr>
                        <a:t>5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857250">
                <a:tc>
                  <a:txBody>
                    <a:bodyPr/>
                    <a:lstStyle/>
                    <a:p>
                      <a:pPr marL="342900" indent="-342900" algn="ctr">
                        <a:buFontTx/>
                        <a:buNone/>
                      </a:pPr>
                      <a:r>
                        <a:rPr lang="hu-HU" dirty="0" smtClean="0">
                          <a:solidFill>
                            <a:srgbClr val="002060"/>
                          </a:solidFill>
                        </a:rPr>
                        <a:t>6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algn="ctr">
                        <a:buFontTx/>
                        <a:buNone/>
                      </a:pPr>
                      <a:r>
                        <a:rPr lang="hu-HU" dirty="0" smtClean="0">
                          <a:solidFill>
                            <a:srgbClr val="002060"/>
                          </a:solidFill>
                        </a:rPr>
                        <a:t>7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algn="ctr">
                        <a:buFontTx/>
                        <a:buNone/>
                      </a:pPr>
                      <a:r>
                        <a:rPr lang="hu-HU" dirty="0" smtClean="0">
                          <a:solidFill>
                            <a:srgbClr val="002060"/>
                          </a:solidFill>
                        </a:rPr>
                        <a:t>8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algn="ctr">
                        <a:buFontTx/>
                        <a:buNone/>
                      </a:pPr>
                      <a:r>
                        <a:rPr lang="hu-HU" dirty="0" smtClean="0">
                          <a:solidFill>
                            <a:srgbClr val="002060"/>
                          </a:solidFill>
                        </a:rPr>
                        <a:t>9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algn="ctr">
                        <a:buFontTx/>
                        <a:buNone/>
                      </a:pPr>
                      <a:r>
                        <a:rPr lang="hu-HU" dirty="0" smtClean="0">
                          <a:solidFill>
                            <a:srgbClr val="002060"/>
                          </a:solidFill>
                        </a:rPr>
                        <a:t>10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857250">
                <a:tc>
                  <a:txBody>
                    <a:bodyPr/>
                    <a:lstStyle/>
                    <a:p>
                      <a:pPr marL="342900" indent="-342900" algn="ctr">
                        <a:buFontTx/>
                        <a:buNone/>
                      </a:pPr>
                      <a:r>
                        <a:rPr lang="hu-HU" dirty="0" smtClean="0">
                          <a:solidFill>
                            <a:srgbClr val="002060"/>
                          </a:solidFill>
                        </a:rPr>
                        <a:t>11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algn="ctr">
                        <a:buFontTx/>
                        <a:buNone/>
                      </a:pPr>
                      <a:r>
                        <a:rPr lang="hu-HU" dirty="0" smtClean="0">
                          <a:solidFill>
                            <a:srgbClr val="002060"/>
                          </a:solidFill>
                        </a:rPr>
                        <a:t>12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algn="ctr">
                        <a:buFontTx/>
                        <a:buNone/>
                      </a:pPr>
                      <a:r>
                        <a:rPr lang="hu-HU" dirty="0" smtClean="0">
                          <a:solidFill>
                            <a:srgbClr val="002060"/>
                          </a:solidFill>
                        </a:rPr>
                        <a:t>13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algn="ctr">
                        <a:buFontTx/>
                        <a:buNone/>
                      </a:pPr>
                      <a:r>
                        <a:rPr lang="hu-HU" dirty="0" smtClean="0">
                          <a:solidFill>
                            <a:srgbClr val="002060"/>
                          </a:solidFill>
                        </a:rPr>
                        <a:t>14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algn="ctr">
                        <a:buFontTx/>
                        <a:buNone/>
                      </a:pPr>
                      <a:r>
                        <a:rPr lang="hu-HU" dirty="0" smtClean="0">
                          <a:solidFill>
                            <a:srgbClr val="002060"/>
                          </a:solidFill>
                        </a:rPr>
                        <a:t>15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</a:tr>
              <a:tr h="857250">
                <a:tc>
                  <a:txBody>
                    <a:bodyPr/>
                    <a:lstStyle/>
                    <a:p>
                      <a:pPr marL="342900" indent="-342900" algn="ctr">
                        <a:buFontTx/>
                        <a:buNone/>
                      </a:pPr>
                      <a:r>
                        <a:rPr lang="hu-HU" dirty="0" smtClean="0">
                          <a:solidFill>
                            <a:srgbClr val="002060"/>
                          </a:solidFill>
                        </a:rPr>
                        <a:t>16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algn="ctr">
                        <a:buFontTx/>
                        <a:buNone/>
                      </a:pPr>
                      <a:r>
                        <a:rPr lang="hu-HU" dirty="0" smtClean="0">
                          <a:solidFill>
                            <a:srgbClr val="002060"/>
                          </a:solidFill>
                        </a:rPr>
                        <a:t>17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algn="ctr">
                        <a:buFontTx/>
                        <a:buNone/>
                      </a:pPr>
                      <a:r>
                        <a:rPr lang="hu-HU" dirty="0" smtClean="0">
                          <a:solidFill>
                            <a:srgbClr val="002060"/>
                          </a:solidFill>
                        </a:rPr>
                        <a:t>18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algn="ctr">
                        <a:buFontTx/>
                        <a:buNone/>
                      </a:pPr>
                      <a:r>
                        <a:rPr lang="hu-HU" dirty="0" smtClean="0">
                          <a:solidFill>
                            <a:srgbClr val="002060"/>
                          </a:solidFill>
                        </a:rPr>
                        <a:t>19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algn="ctr">
                        <a:buFontTx/>
                        <a:buNone/>
                      </a:pPr>
                      <a:r>
                        <a:rPr lang="hu-HU" dirty="0" smtClean="0">
                          <a:solidFill>
                            <a:srgbClr val="002060"/>
                          </a:solidFill>
                        </a:rPr>
                        <a:t>20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6" name="Rectangle 15"/>
          <p:cNvSpPr/>
          <p:nvPr/>
        </p:nvSpPr>
        <p:spPr>
          <a:xfrm>
            <a:off x="6324600" y="5334000"/>
            <a:ext cx="457200" cy="5334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2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6324600" y="4800600"/>
            <a:ext cx="457200" cy="5334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hu-H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4</a:t>
            </a:r>
            <a:endParaRPr lang="en-US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324600" y="4267200"/>
            <a:ext cx="457200" cy="5334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6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6324600" y="3733800"/>
            <a:ext cx="457200" cy="5334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8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6324600" y="3200400"/>
            <a:ext cx="457200" cy="5334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10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6324600" y="2667000"/>
            <a:ext cx="457200" cy="5334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12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6324600" y="2133600"/>
            <a:ext cx="457200" cy="5334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14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6324600" y="1600200"/>
            <a:ext cx="457200" cy="5334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16</a:t>
            </a: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6324600" y="1066800"/>
            <a:ext cx="457200" cy="5334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18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6324600" y="533400"/>
            <a:ext cx="457200" cy="5334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20</a:t>
            </a:r>
            <a:endParaRPr lang="en-US" dirty="0"/>
          </a:p>
        </p:txBody>
      </p:sp>
      <p:sp>
        <p:nvSpPr>
          <p:cNvPr id="26" name="Oval 25"/>
          <p:cNvSpPr/>
          <p:nvPr/>
        </p:nvSpPr>
        <p:spPr>
          <a:xfrm>
            <a:off x="3505200" y="2590800"/>
            <a:ext cx="457200" cy="533400"/>
          </a:xfrm>
          <a:prstGeom prst="ellipse">
            <a:avLst/>
          </a:prstGeom>
          <a:solidFill>
            <a:srgbClr val="DDE9EC">
              <a:alpha val="1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ound Same Side Corner Rectangle 26"/>
          <p:cNvSpPr/>
          <p:nvPr/>
        </p:nvSpPr>
        <p:spPr>
          <a:xfrm>
            <a:off x="4114800" y="2590800"/>
            <a:ext cx="457200" cy="533400"/>
          </a:xfrm>
          <a:prstGeom prst="round2SameRect">
            <a:avLst/>
          </a:prstGeom>
          <a:solidFill>
            <a:srgbClr val="DDE9EC">
              <a:alpha val="1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ardrop 27"/>
          <p:cNvSpPr/>
          <p:nvPr/>
        </p:nvSpPr>
        <p:spPr>
          <a:xfrm>
            <a:off x="5334000" y="2590800"/>
            <a:ext cx="457200" cy="533400"/>
          </a:xfrm>
          <a:prstGeom prst="teardrop">
            <a:avLst/>
          </a:prstGeom>
          <a:solidFill>
            <a:srgbClr val="DDE9EC">
              <a:alpha val="1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6858000" y="5334000"/>
            <a:ext cx="457200" cy="5334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3</a:t>
            </a:r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6858000" y="4800600"/>
            <a:ext cx="457200" cy="5334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6</a:t>
            </a:r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>
            <a:off x="6858000" y="4267200"/>
            <a:ext cx="457200" cy="5334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hu-H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9</a:t>
            </a:r>
            <a:endParaRPr lang="en-US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6858000" y="3733800"/>
            <a:ext cx="457200" cy="5334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12</a:t>
            </a:r>
            <a:endParaRPr lang="en-US" dirty="0"/>
          </a:p>
        </p:txBody>
      </p:sp>
      <p:sp>
        <p:nvSpPr>
          <p:cNvPr id="33" name="Rectangle 32"/>
          <p:cNvSpPr/>
          <p:nvPr/>
        </p:nvSpPr>
        <p:spPr>
          <a:xfrm>
            <a:off x="6858000" y="3200400"/>
            <a:ext cx="457200" cy="5334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15</a:t>
            </a:r>
            <a:endParaRPr lang="en-US" dirty="0"/>
          </a:p>
        </p:txBody>
      </p:sp>
      <p:sp>
        <p:nvSpPr>
          <p:cNvPr id="34" name="Rectangle 33"/>
          <p:cNvSpPr/>
          <p:nvPr/>
        </p:nvSpPr>
        <p:spPr>
          <a:xfrm>
            <a:off x="6858000" y="2667000"/>
            <a:ext cx="457200" cy="5334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18</a:t>
            </a:r>
            <a:endParaRPr lang="en-US" dirty="0"/>
          </a:p>
        </p:txBody>
      </p:sp>
      <p:sp>
        <p:nvSpPr>
          <p:cNvPr id="35" name="Rectangle 34"/>
          <p:cNvSpPr/>
          <p:nvPr/>
        </p:nvSpPr>
        <p:spPr>
          <a:xfrm>
            <a:off x="7391400" y="5334000"/>
            <a:ext cx="457200" cy="5334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5</a:t>
            </a:r>
            <a:endParaRPr lang="en-US" dirty="0"/>
          </a:p>
        </p:txBody>
      </p:sp>
      <p:sp>
        <p:nvSpPr>
          <p:cNvPr id="36" name="Rectangle 35"/>
          <p:cNvSpPr/>
          <p:nvPr/>
        </p:nvSpPr>
        <p:spPr>
          <a:xfrm>
            <a:off x="7391400" y="4800600"/>
            <a:ext cx="457200" cy="5334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10</a:t>
            </a:r>
            <a:endParaRPr lang="en-US" dirty="0"/>
          </a:p>
        </p:txBody>
      </p:sp>
      <p:sp>
        <p:nvSpPr>
          <p:cNvPr id="37" name="Rectangle 36"/>
          <p:cNvSpPr/>
          <p:nvPr/>
        </p:nvSpPr>
        <p:spPr>
          <a:xfrm>
            <a:off x="7391400" y="4267200"/>
            <a:ext cx="457200" cy="5334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>
                <a:solidFill>
                  <a:schemeClr val="tx1"/>
                </a:solidFill>
              </a:rPr>
              <a:t>15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7391400" y="3733800"/>
            <a:ext cx="457200" cy="5334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20</a:t>
            </a:r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7391400" y="3200400"/>
            <a:ext cx="4572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25</a:t>
            </a:r>
            <a:endParaRPr 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2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4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60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8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0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41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Eratoszthenész szitája </a:t>
            </a:r>
            <a:endParaRPr lang="en-US" dirty="0"/>
          </a:p>
        </p:txBody>
      </p:sp>
      <p:pic>
        <p:nvPicPr>
          <p:cNvPr id="4" name="Content Placeholder 3" descr="erastothenes.jpg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 t="23819" b="23819"/>
          <a:stretch>
            <a:fillRect/>
          </a:stretch>
        </p:blipFill>
        <p:spPr/>
      </p:pic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hu-HU" dirty="0" smtClean="0"/>
              <a:t>Szabályok lekövetkeztetése a következő kérdések figyelembevételével: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57200" y="1905000"/>
            <a:ext cx="8229600" cy="464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hu-HU" dirty="0" smtClean="0"/>
              <a:t>Miért nem lett kihúzva a prím, vegyél egy konkrét prímszámot a szitából.</a:t>
            </a:r>
          </a:p>
          <a:p>
            <a:pPr>
              <a:buFont typeface="Arial" pitchFamily="34" charset="0"/>
              <a:buChar char="•"/>
            </a:pPr>
            <a:r>
              <a:rPr lang="hu-HU" dirty="0" smtClean="0"/>
              <a:t>Írd le azokat a </a:t>
            </a:r>
            <a:r>
              <a:rPr lang="hu-HU" dirty="0" smtClean="0"/>
              <a:t>szabályokat</a:t>
            </a:r>
            <a:r>
              <a:rPr lang="hu-HU" dirty="0" smtClean="0"/>
              <a:t>, amiért ő nem lett kihúzva.</a:t>
            </a:r>
          </a:p>
          <a:p>
            <a:pPr>
              <a:buFont typeface="Arial" pitchFamily="34" charset="0"/>
              <a:buChar char="•"/>
            </a:pPr>
            <a:r>
              <a:rPr lang="hu-HU" dirty="0" smtClean="0"/>
              <a:t>Milyen távolságra vanna a prímek egymástól?</a:t>
            </a:r>
          </a:p>
          <a:p>
            <a:pPr>
              <a:buFont typeface="Arial" pitchFamily="34" charset="0"/>
              <a:buChar char="•"/>
            </a:pPr>
            <a:r>
              <a:rPr lang="hu-HU" dirty="0" smtClean="0"/>
              <a:t>Mit jelent az, hogy a szorzás kommutatív, ebben a feladatban</a:t>
            </a:r>
            <a:r>
              <a:rPr lang="hu-HU" dirty="0" smtClean="0"/>
              <a:t>?</a:t>
            </a:r>
          </a:p>
          <a:p>
            <a:pPr>
              <a:buFont typeface="Arial" pitchFamily="34" charset="0"/>
              <a:buChar char="•"/>
            </a:pPr>
            <a:r>
              <a:rPr lang="hu-HU" dirty="0" smtClean="0"/>
              <a:t>Tehát hányadik többszörösét vesszük legelsőként az aktuális rákövetkező számnak. És ez a rákövetkező szám a 2-es után a hányas szám? Milyen tulajdonsággal bír?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85f66802e3d2fda4c8183860a7b04bea41a74d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159</TotalTime>
  <Words>1035</Words>
  <Application>Microsoft Office PowerPoint</Application>
  <PresentationFormat>On-screen Show (4:3)</PresentationFormat>
  <Paragraphs>157</Paragraphs>
  <Slides>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Origin</vt:lpstr>
      <vt:lpstr>Equation</vt:lpstr>
      <vt:lpstr>Oszthatósággal kapcsolatos feladatok pszeudokódban.</vt:lpstr>
      <vt:lpstr>Prímszámok alkalmazási területe</vt:lpstr>
      <vt:lpstr>Hány prímszám van?</vt:lpstr>
      <vt:lpstr>Eratoszthenész szitája </vt:lpstr>
      <vt:lpstr>Szekvenciális keresés</vt:lpstr>
      <vt:lpstr>Szekvenciális keresés</vt:lpstr>
      <vt:lpstr>Eratoszthenész szitája </vt:lpstr>
      <vt:lpstr>Eratoszthenész szitája </vt:lpstr>
      <vt:lpstr>Eratoszthenész szitája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Oszthatósággal kapcsolatos feladatok pszeudokódban.</dc:title>
  <dc:creator>kalika</dc:creator>
  <cp:lastModifiedBy>kalika</cp:lastModifiedBy>
  <cp:revision>62</cp:revision>
  <dcterms:created xsi:type="dcterms:W3CDTF">2013-05-04T19:12:05Z</dcterms:created>
  <dcterms:modified xsi:type="dcterms:W3CDTF">2013-05-05T11:05:57Z</dcterms:modified>
</cp:coreProperties>
</file>